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</p:sldIdLst>
  <p:sldSz cx="18288000" cy="10287000"/>
  <p:notesSz cx="6858000" cy="9144000"/>
  <p:embeddedFontLst>
    <p:embeddedFont>
      <p:font typeface="Calistoga" panose="020B0604020202020204" charset="0"/>
      <p:regular r:id="rId19"/>
    </p:embeddedFont>
    <p:embeddedFont>
      <p:font typeface="Muli Regular Bold" panose="020B0604020202020204" charset="0"/>
      <p:regular r:id="rId20"/>
    </p:embeddedFont>
    <p:embeddedFont>
      <p:font typeface="Clear Sans Regular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Baloo" panose="020B0604020202020204" charset="0"/>
      <p:regular r:id="rId26"/>
    </p:embeddedFont>
    <p:embeddedFont>
      <p:font typeface="Clear Sans Regular" panose="020B0604020202020204" charset="0"/>
      <p:regular r:id="rId27"/>
    </p:embeddedFont>
    <p:embeddedFont>
      <p:font typeface="Noto Sans Bold" panose="020B0604020202020204" charset="0"/>
      <p:regular r:id="rId28"/>
    </p:embeddedFont>
    <p:embeddedFont>
      <p:font typeface="Muli Regular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94595" autoAdjust="0"/>
  </p:normalViewPr>
  <p:slideViewPr>
    <p:cSldViewPr>
      <p:cViewPr varScale="1">
        <p:scale>
          <a:sx n="56" d="100"/>
          <a:sy n="56" d="100"/>
        </p:scale>
        <p:origin x="61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D5BD-DD67-48BB-91D1-DF063B2FD95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052A-7955-429A-BE9C-C6916D90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9052A-7955-429A-BE9C-C6916D90E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" TargetMode="External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.gif"/><Relationship Id="rId4" Type="http://schemas.openxmlformats.org/officeDocument/2006/relationships/slide" Target="slide7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1785321"/>
            <a:ext cx="10457801" cy="10457801"/>
            <a:chOff x="0" y="0"/>
            <a:chExt cx="6350000" cy="6350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15219023" y="8313811"/>
            <a:ext cx="944489" cy="94448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827210" y="8313811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37605" y="1482179"/>
            <a:ext cx="17850395" cy="7746585"/>
            <a:chOff x="0" y="-1775259"/>
            <a:chExt cx="23800527" cy="10328779"/>
          </a:xfrm>
        </p:grpSpPr>
        <p:sp>
          <p:nvSpPr>
            <p:cNvPr id="9" name="TextBox 9"/>
            <p:cNvSpPr txBox="1"/>
            <p:nvPr/>
          </p:nvSpPr>
          <p:spPr>
            <a:xfrm>
              <a:off x="1" y="-1775259"/>
              <a:ext cx="23800526" cy="5676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Đề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tài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:</a:t>
              </a:r>
            </a:p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Xây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err="1">
                  <a:solidFill>
                    <a:srgbClr val="020301"/>
                  </a:solidFill>
                  <a:latin typeface="Baloo Bold"/>
                </a:rPr>
                <a:t>dựng</a:t>
              </a:r>
              <a:r>
                <a:rPr lang="en-US" sz="6898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smtClean="0">
                  <a:solidFill>
                    <a:srgbClr val="020301"/>
                  </a:solidFill>
                  <a:latin typeface="Baloo Bold"/>
                </a:rPr>
                <a:t>cơ sở dữ liệu</a:t>
              </a:r>
              <a:r>
                <a:rPr lang="en-US" sz="6898" smtClean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kinh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doanh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sản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phẩm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thời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trang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err="1">
                  <a:solidFill>
                    <a:srgbClr val="020301"/>
                  </a:solidFill>
                  <a:latin typeface="Baloo Bold"/>
                </a:rPr>
                <a:t>trực</a:t>
              </a:r>
              <a:r>
                <a:rPr lang="en-US" sz="6898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smtClean="0">
                  <a:solidFill>
                    <a:srgbClr val="020301"/>
                  </a:solidFill>
                  <a:latin typeface="Baloo Bold"/>
                </a:rPr>
                <a:t>tuyến bằng ngôn ngữ PHP, MySQL Workbench</a:t>
              </a:r>
              <a:endParaRPr lang="en-US" sz="6898" dirty="0">
                <a:solidFill>
                  <a:srgbClr val="020301"/>
                </a:solidFill>
                <a:latin typeface="Balo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929843"/>
              <a:ext cx="23800526" cy="623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9495"/>
              <a:ext cx="23800526" cy="779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-76161"/>
            <a:ext cx="16413262" cy="100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mtClean="0">
                <a:solidFill>
                  <a:srgbClr val="020301"/>
                </a:solidFill>
                <a:latin typeface="Noto Sans Bold"/>
              </a:rPr>
              <a:t>Bộ môn: Đồ án thiết kế</a:t>
            </a:r>
            <a:endParaRPr lang="en-US" sz="6000" dirty="0">
              <a:solidFill>
                <a:srgbClr val="020301"/>
              </a:solidFill>
              <a:latin typeface="No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96951" y="6345227"/>
            <a:ext cx="14476760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GVHD: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Đào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Thanh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Toản</a:t>
            </a:r>
            <a:endParaRPr lang="en-US" sz="4100" dirty="0" smtClean="0">
              <a:solidFill>
                <a:srgbClr val="000000"/>
              </a:solidFill>
              <a:latin typeface="Clear Sans Regular"/>
            </a:endParaRPr>
          </a:p>
          <a:p>
            <a:pPr>
              <a:lnSpc>
                <a:spcPts val="5740"/>
              </a:lnSpc>
            </a:pP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Họ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tên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: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Nguyễn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Viết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 smtClean="0">
                <a:solidFill>
                  <a:srgbClr val="000000"/>
                </a:solidFill>
                <a:latin typeface="Clear Sans Regular"/>
              </a:rPr>
              <a:t>Trường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  <a:p>
            <a:pPr>
              <a:lnSpc>
                <a:spcPts val="5740"/>
              </a:lnSpc>
            </a:pP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MSV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: 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191403496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  <a:p>
            <a:pPr>
              <a:lnSpc>
                <a:spcPts val="5740"/>
              </a:lnSpc>
            </a:pP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Lớp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: </a:t>
            </a:r>
            <a:r>
              <a:rPr lang="en-US" sz="4100" dirty="0" smtClean="0">
                <a:solidFill>
                  <a:srgbClr val="000000"/>
                </a:solidFill>
                <a:latin typeface="Clear Sans Regular"/>
              </a:rPr>
              <a:t>THCN1 K60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63" b="63"/>
          <a:stretch>
            <a:fillRect/>
          </a:stretch>
        </p:blipFill>
        <p:spPr>
          <a:xfrm>
            <a:off x="7318999" y="0"/>
            <a:ext cx="8647294" cy="10287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98701" y="8431829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53856" y="7931766"/>
            <a:ext cx="14180289" cy="50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693056" y="4330069"/>
            <a:ext cx="5953825" cy="17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Use case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tổng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quát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của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nhân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viên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và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quản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trị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viên</a:t>
            </a:r>
            <a:endParaRPr lang="en-US" sz="3524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4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1335" y="226441"/>
            <a:ext cx="8231930" cy="98341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41079" y="4630804"/>
            <a:ext cx="432632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lớp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hệ</a:t>
            </a:r>
            <a:r>
              <a:rPr lang="en-US" sz="3524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err="1">
                <a:solidFill>
                  <a:srgbClr val="000000"/>
                </a:solidFill>
                <a:latin typeface="Clear Sans Regular Bold"/>
              </a:rPr>
              <a:t>thống</a:t>
            </a:r>
            <a:endParaRPr lang="en-US" sz="3524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0" name="Picture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705" y="199326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Kết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quả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đạt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được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2823" y="3163483"/>
            <a:ext cx="16100236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Thành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thạo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xây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dựng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cơ sở dữ liệu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thương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mại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điện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tử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bằng PHP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MySQL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705" y="4156557"/>
            <a:ext cx="1610535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     -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hóa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trải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nghiệm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người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dùng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thiện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chức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quản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lý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giỏ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hàng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thanh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toán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tìm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kiếm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sản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phẩm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thống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kê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doanh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thu</a:t>
            </a:r>
            <a:endParaRPr lang="en-US" sz="3299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7705" y="5667156"/>
            <a:ext cx="172593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     -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Nâng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kỹ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tự học ,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sử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dụng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các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công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cụ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phát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triển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phần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mềm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cơ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sở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dữ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liệu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chuẩn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cho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website.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705" y="690343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Hạn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err="1">
                <a:solidFill>
                  <a:srgbClr val="323232"/>
                </a:solidFill>
                <a:latin typeface="Calistoga Bold"/>
              </a:rPr>
              <a:t>chế</a:t>
            </a:r>
            <a:r>
              <a:rPr lang="en-US" sz="3459" b="1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7693672"/>
            <a:ext cx="123444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     -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Giao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diện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đạt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được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tính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thẩm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mỹ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cao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mong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đợi</a:t>
            </a:r>
            <a:endParaRPr lang="en-US" sz="3299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546167"/>
            <a:ext cx="122301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smtClean="0">
                <a:solidFill>
                  <a:srgbClr val="323232"/>
                </a:solidFill>
                <a:latin typeface="Clear Sans Regular"/>
              </a:rPr>
              <a:t>    -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Hiệu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suất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hoạt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động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của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còn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323232"/>
                </a:solidFill>
                <a:latin typeface="Clear Sans Regular"/>
              </a:rPr>
              <a:t>toàn</a:t>
            </a:r>
            <a:endParaRPr lang="en-US" sz="3299">
              <a:solidFill>
                <a:srgbClr val="323232"/>
              </a:solidFill>
              <a:latin typeface="Clear Sans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grpSp>
        <p:nvGrpSpPr>
          <p:cNvPr id="17" name="Group 7"/>
          <p:cNvGrpSpPr/>
          <p:nvPr/>
        </p:nvGrpSpPr>
        <p:grpSpPr>
          <a:xfrm>
            <a:off x="5562600" y="249310"/>
            <a:ext cx="1524000" cy="1643416"/>
            <a:chOff x="0" y="-369624"/>
            <a:chExt cx="2092285" cy="2469391"/>
          </a:xfrm>
        </p:grpSpPr>
        <p:grpSp>
          <p:nvGrpSpPr>
            <p:cNvPr id="18" name="Group 8"/>
            <p:cNvGrpSpPr/>
            <p:nvPr/>
          </p:nvGrpSpPr>
          <p:grpSpPr>
            <a:xfrm>
              <a:off x="0" y="0"/>
              <a:ext cx="2092285" cy="2099767"/>
              <a:chOff x="0" y="0"/>
              <a:chExt cx="6350000" cy="6350000"/>
            </a:xfrm>
          </p:grpSpPr>
          <p:sp>
            <p:nvSpPr>
              <p:cNvPr id="20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9" name="TextBox 10"/>
            <p:cNvSpPr txBox="1"/>
            <p:nvPr/>
          </p:nvSpPr>
          <p:spPr>
            <a:xfrm>
              <a:off x="244100" y="-369624"/>
              <a:ext cx="1569214" cy="2447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12723"/>
                </a:lnSpc>
                <a:spcBef>
                  <a:spcPct val="0"/>
                </a:spcBef>
              </a:pPr>
              <a:r>
                <a:rPr lang="en-US" sz="8103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3735" y="2307994"/>
            <a:ext cx="5829870" cy="56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err="1">
                <a:solidFill>
                  <a:srgbClr val="000000"/>
                </a:solidFill>
                <a:latin typeface="Baloo"/>
              </a:rPr>
              <a:t>Hướng</a:t>
            </a:r>
            <a:r>
              <a:rPr lang="en-US" sz="370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err="1">
                <a:solidFill>
                  <a:srgbClr val="000000"/>
                </a:solidFill>
                <a:latin typeface="Baloo"/>
              </a:rPr>
              <a:t>phát</a:t>
            </a:r>
            <a:r>
              <a:rPr lang="en-US" sz="370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err="1">
                <a:solidFill>
                  <a:srgbClr val="000000"/>
                </a:solidFill>
                <a:latin typeface="Baloo"/>
              </a:rPr>
              <a:t>triển</a:t>
            </a:r>
            <a:endParaRPr lang="en-US" sz="3700">
              <a:solidFill>
                <a:srgbClr val="000000"/>
              </a:solidFill>
              <a:latin typeface="Balo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54197" y="3051792"/>
            <a:ext cx="15192163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Mở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rộng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thị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trường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nước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ngoài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bằng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việc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ngôn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ngữ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phù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4197" y="4352841"/>
            <a:ext cx="14511224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các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chức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liên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quan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bên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thứ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ba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chẳng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hạn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hệ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thống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vận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hóa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đáp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ứng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của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khách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hàng</a:t>
            </a:r>
            <a:endParaRPr lang="en-US" sz="3299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54197" y="5656381"/>
            <a:ext cx="14730097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tiếp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với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đội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ngũ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cũng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quản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trị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viên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có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sự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tốt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hơn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4197" y="7133637"/>
            <a:ext cx="14634296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Thiết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kế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lại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nó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trở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nên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hấp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thu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hút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cường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trải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nghiệm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err="1">
                <a:solidFill>
                  <a:srgbClr val="000000"/>
                </a:solidFill>
                <a:latin typeface="Clear Sans Regular"/>
              </a:rPr>
              <a:t>dùng</a:t>
            </a:r>
            <a:endParaRPr lang="en-US" sz="330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54197" y="8515252"/>
            <a:ext cx="1369538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cho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viên</a:t>
            </a:r>
            <a:endParaRPr lang="en-US" sz="3299">
              <a:solidFill>
                <a:srgbClr val="000000"/>
              </a:solidFill>
              <a:latin typeface="Clear Sans Regula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81230" y="598645"/>
            <a:ext cx="1184750" cy="1231106"/>
            <a:chOff x="0" y="-35445"/>
            <a:chExt cx="1579666" cy="164147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35445"/>
              <a:ext cx="1579666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4</a:t>
              </a:r>
            </a:p>
          </p:txBody>
        </p:sp>
      </p:grpSp>
      <p:pic>
        <p:nvPicPr>
          <p:cNvPr id="23" name="Picture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71575" y="-911802"/>
            <a:ext cx="7168173" cy="8370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8262">
            <a:off x="16582838" y="5187564"/>
            <a:ext cx="6396631" cy="6638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847" y="4686597"/>
            <a:ext cx="14983385" cy="154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3"/>
              </a:lnSpc>
            </a:pPr>
            <a:r>
              <a:rPr lang="en-US" sz="11603" spc="-232">
                <a:solidFill>
                  <a:srgbClr val="4F674F"/>
                </a:solidFill>
                <a:latin typeface="Calistoga"/>
                <a:hlinkClick r:id="rId6"/>
              </a:rPr>
              <a:t>DEMO SẢN PHẨM </a:t>
            </a:r>
            <a:endParaRPr lang="en-US" sz="11603" spc="-232">
              <a:solidFill>
                <a:srgbClr val="4F674F"/>
              </a:solidFill>
              <a:latin typeface="Calistog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79824" y="2489497"/>
            <a:ext cx="2784671" cy="299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00873" y="3988097"/>
            <a:ext cx="1669639" cy="157249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134550" y="2437502"/>
            <a:ext cx="1976771" cy="1563886"/>
            <a:chOff x="-88391" y="0"/>
            <a:chExt cx="1756447" cy="15904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5"/>
            <p:cNvSpPr txBox="1"/>
            <p:nvPr/>
          </p:nvSpPr>
          <p:spPr>
            <a:xfrm>
              <a:off x="-88391" y="54090"/>
              <a:ext cx="1756447" cy="1252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>
                  <a:solidFill>
                    <a:srgbClr val="FFFAEF"/>
                  </a:solidFill>
                  <a:latin typeface="Baloo"/>
                  <a:hlinkClick r:id="rId11" action="ppaction://hlinksldjump"/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533" b="14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96" y="0"/>
            <a:ext cx="8015203" cy="11105987"/>
            <a:chOff x="0" y="0"/>
            <a:chExt cx="4370056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056" cy="6055216"/>
            </a:xfrm>
            <a:custGeom>
              <a:avLst/>
              <a:gdLst/>
              <a:ahLst/>
              <a:cxnLst/>
              <a:rect l="l" t="t" r="r" b="b"/>
              <a:pathLst>
                <a:path w="4370056" h="6055216">
                  <a:moveTo>
                    <a:pt x="4245596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5596" y="0"/>
                  </a:lnTo>
                  <a:cubicBezTo>
                    <a:pt x="4314176" y="0"/>
                    <a:pt x="4370056" y="55880"/>
                    <a:pt x="4370056" y="124460"/>
                  </a:cubicBezTo>
                  <a:lnTo>
                    <a:pt x="4370056" y="5930756"/>
                  </a:lnTo>
                  <a:cubicBezTo>
                    <a:pt x="4370056" y="5999336"/>
                    <a:pt x="4314176" y="6055216"/>
                    <a:pt x="4245596" y="6055216"/>
                  </a:cubicBezTo>
                  <a:close/>
                </a:path>
              </a:pathLst>
            </a:custGeom>
            <a:solidFill>
              <a:srgbClr val="FFFD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94616" y="4994226"/>
            <a:ext cx="6993384" cy="833524"/>
            <a:chOff x="0" y="0"/>
            <a:chExt cx="9324512" cy="1111365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32451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2518"/>
              <a:ext cx="9324512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5483" y="1205764"/>
            <a:ext cx="1239263" cy="1282402"/>
            <a:chOff x="0" y="-36959"/>
            <a:chExt cx="1652351" cy="17098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85705" y="2956102"/>
            <a:ext cx="1239263" cy="1239263"/>
            <a:chOff x="0" y="0"/>
            <a:chExt cx="1652351" cy="165235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05958" y="4662090"/>
            <a:ext cx="1239263" cy="1239263"/>
            <a:chOff x="0" y="0"/>
            <a:chExt cx="1652351" cy="165235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36959"/>
              <a:ext cx="1652351" cy="1507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>
                  <a:solidFill>
                    <a:srgbClr val="FFFAEF"/>
                  </a:solidFill>
                  <a:latin typeface="Baloo"/>
                  <a:hlinkClick r:id="rId4" action="ppaction://hlinksldjump"/>
                </a:rPr>
                <a:t>3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l="64771" t="21970"/>
          <a:stretch>
            <a:fillRect/>
          </a:stretch>
        </p:blipFill>
        <p:spPr>
          <a:xfrm rot="5400000">
            <a:off x="2130268" y="4172522"/>
            <a:ext cx="3803740" cy="842521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304181" y="8527240"/>
            <a:ext cx="6573488" cy="1893762"/>
            <a:chOff x="0" y="-38100"/>
            <a:chExt cx="8764651" cy="252501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mtClean="0">
                  <a:solidFill>
                    <a:srgbClr val="000000"/>
                  </a:solidFill>
                  <a:latin typeface="Baloo"/>
                </a:rPr>
                <a:t>DEMO CHƯƠNG TRÌNH</a:t>
              </a:r>
            </a:p>
            <a:p>
              <a:pPr>
                <a:lnSpc>
                  <a:spcPts val="4680"/>
                </a:lnSpc>
              </a:pPr>
              <a:endParaRPr lang="en-US" sz="360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99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05958" y="8211174"/>
            <a:ext cx="1239263" cy="1282402"/>
            <a:chOff x="0" y="-36959"/>
            <a:chExt cx="1652351" cy="170987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>
                  <a:solidFill>
                    <a:srgbClr val="FFFAEF"/>
                  </a:solidFill>
                  <a:latin typeface="Baloo"/>
                  <a:hlinkClick r:id="rId6" action="ppaction://hlinksldjump"/>
                </a:rPr>
                <a:t>5</a:t>
              </a:r>
              <a:endParaRPr lang="en-US" sz="6399" u="sng">
                <a:solidFill>
                  <a:srgbClr val="FFFAEF"/>
                </a:solidFill>
                <a:latin typeface="Baloo"/>
                <a:hlinkClick r:id="rId7" action="ppaction://hlinksldjump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0684" y="3976290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NỘI DUNG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7094170">
            <a:off x="14605973" y="-3368713"/>
            <a:ext cx="7036829" cy="723754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294616" y="1576383"/>
            <a:ext cx="4466013" cy="1256857"/>
            <a:chOff x="0" y="0"/>
            <a:chExt cx="5954683" cy="167580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162518"/>
              <a:ext cx="595468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5468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MÔ TẢ ĐỀ TÀI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274363" y="3299002"/>
            <a:ext cx="6160382" cy="827597"/>
            <a:chOff x="0" y="0"/>
            <a:chExt cx="8213843" cy="1103463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38100"/>
              <a:ext cx="821384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CÁC CÔNG NGHỆ SỬ DỤNG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162518"/>
              <a:ext cx="821384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705958" y="6340359"/>
            <a:ext cx="1239263" cy="1282402"/>
            <a:chOff x="0" y="-36959"/>
            <a:chExt cx="1652351" cy="170987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smtClean="0">
                  <a:solidFill>
                    <a:srgbClr val="FFFAEF"/>
                  </a:solidFill>
                  <a:latin typeface="Baloo"/>
                  <a:hlinkClick r:id="rId9" action="ppaction://hlinksldjump"/>
                </a:rPr>
                <a:t>4</a:t>
              </a:r>
              <a:endParaRPr lang="en-US" sz="6399" u="sng">
                <a:solidFill>
                  <a:srgbClr val="FFFAEF"/>
                </a:solidFill>
                <a:latin typeface="Baloo"/>
                <a:hlinkClick r:id="rId6" action="ppaction://hlinksldjump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294616" y="6691122"/>
            <a:ext cx="6573488" cy="1303212"/>
            <a:chOff x="0" y="-38100"/>
            <a:chExt cx="8764651" cy="1737616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381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4680"/>
                </a:lnSpc>
              </a:pPr>
              <a:endParaRPr lang="en-US" sz="360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1625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3044089"/>
            <a:ext cx="9199032" cy="91990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523722" y="-2789754"/>
            <a:ext cx="4421360" cy="4421360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23722" y="8921292"/>
            <a:ext cx="4421360" cy="4421360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147" y="2444505"/>
            <a:ext cx="8614853" cy="62044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04157" y="607039"/>
            <a:ext cx="496631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MÔ TẢ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7315" y="3569674"/>
            <a:ext cx="7828645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err="1">
                <a:solidFill>
                  <a:srgbClr val="000000"/>
                </a:solidFill>
                <a:latin typeface="Clear Sans Regular"/>
              </a:rPr>
              <a:t>Trong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ngành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thời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trang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bán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ngày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càng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do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tiêu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sang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mua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sắm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trực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tuyến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3321" y="5988704"/>
            <a:ext cx="785263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Vì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vậy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smtClean="0">
                <a:solidFill>
                  <a:srgbClr val="000000"/>
                </a:solidFill>
                <a:latin typeface="Clear Sans Regular"/>
              </a:rPr>
              <a:t>em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chọn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đề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"</a:t>
            </a:r>
            <a:r>
              <a:rPr lang="en-US" sz="2850" err="1">
                <a:solidFill>
                  <a:srgbClr val="000000"/>
                </a:solidFill>
                <a:latin typeface="Clear Sans Regular Bold"/>
              </a:rPr>
              <a:t>Xây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 Bold"/>
              </a:rPr>
              <a:t>dựng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smtClean="0">
                <a:solidFill>
                  <a:srgbClr val="000000"/>
                </a:solidFill>
                <a:latin typeface="Clear Sans Regular Bold"/>
              </a:rPr>
              <a:t>cơ sở dữ liệu 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shop </a:t>
            </a:r>
            <a:r>
              <a:rPr lang="en-US" sz="2850" err="1">
                <a:solidFill>
                  <a:srgbClr val="000000"/>
                </a:solidFill>
                <a:latin typeface="Clear Sans Regular Bold"/>
              </a:rPr>
              <a:t>thời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 Bold"/>
              </a:rPr>
              <a:t>trang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 Bold"/>
              </a:rPr>
              <a:t>trực</a:t>
            </a:r>
            <a:r>
              <a:rPr lang="en-US" sz="285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smtClean="0">
                <a:solidFill>
                  <a:srgbClr val="000000"/>
                </a:solidFill>
                <a:latin typeface="Clear Sans Regular Bold"/>
              </a:rPr>
              <a:t>tuyến</a:t>
            </a:r>
            <a:r>
              <a:rPr lang="en-US" sz="2850" smtClean="0">
                <a:solidFill>
                  <a:srgbClr val="000000"/>
                </a:solidFill>
                <a:latin typeface="Clear Sans Regular"/>
              </a:rPr>
              <a:t>"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nghiên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cứu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285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248759" y="434329"/>
            <a:ext cx="1055398" cy="1062377"/>
            <a:chOff x="0" y="0"/>
            <a:chExt cx="1407198" cy="14165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07198" cy="141650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35404"/>
              <a:ext cx="1407198" cy="1296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557"/>
                </a:lnSpc>
                <a:spcBef>
                  <a:spcPct val="0"/>
                </a:spcBef>
              </a:pPr>
              <a:r>
                <a:rPr lang="en-US" sz="5450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1</a:t>
              </a:r>
            </a:p>
          </p:txBody>
        </p:sp>
      </p:grpSp>
      <p:pic>
        <p:nvPicPr>
          <p:cNvPr id="18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41760" y="9017710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951240" y="685742"/>
            <a:ext cx="1105551" cy="1108887"/>
            <a:chOff x="0" y="0"/>
            <a:chExt cx="1474068" cy="147851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851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319" y="2613794"/>
            <a:ext cx="7318439" cy="576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endParaRPr/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theo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mô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hình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MVC.</a:t>
            </a:r>
          </a:p>
          <a:p>
            <a:pPr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tạo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nhanh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chóng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chuyên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nghiệp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err="1">
                <a:solidFill>
                  <a:srgbClr val="000000"/>
                </a:solidFill>
                <a:latin typeface="Clear Sans Regular"/>
              </a:rPr>
              <a:t>Cộng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đồng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lớn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liệu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hướng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299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lear Sans Regular"/>
              </a:rPr>
              <a:t> </a:t>
            </a:r>
          </a:p>
        </p:txBody>
      </p:sp>
      <p:pic>
        <p:nvPicPr>
          <p:cNvPr id="16" name="Picture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154400" y="9258300"/>
            <a:ext cx="871608" cy="871608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73758" y="2632412"/>
            <a:ext cx="9665943" cy="5448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err="1">
                <a:solidFill>
                  <a:srgbClr val="000000"/>
                </a:solidFill>
                <a:latin typeface="Baloo Bold"/>
              </a:rPr>
              <a:t>Các</a:t>
            </a:r>
            <a:r>
              <a:rPr lang="en-US" sz="500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Baloo Bold"/>
              </a:rPr>
              <a:t>công</a:t>
            </a:r>
            <a:r>
              <a:rPr lang="en-US" sz="500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Baloo Bold"/>
              </a:rPr>
              <a:t>nghệ</a:t>
            </a:r>
            <a:r>
              <a:rPr lang="en-US" sz="500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Baloo Bold"/>
              </a:rPr>
              <a:t>sử</a:t>
            </a:r>
            <a:r>
              <a:rPr lang="en-US" sz="500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err="1">
                <a:solidFill>
                  <a:srgbClr val="000000"/>
                </a:solidFill>
                <a:latin typeface="Baloo Bold"/>
              </a:rPr>
              <a:t>dụng</a:t>
            </a:r>
            <a:r>
              <a:rPr lang="en-US" sz="5000">
                <a:solidFill>
                  <a:srgbClr val="000000"/>
                </a:solidFill>
                <a:latin typeface="Baloo Bold"/>
              </a:rPr>
              <a:t> </a:t>
            </a:r>
          </a:p>
        </p:txBody>
      </p:sp>
      <p:pic>
        <p:nvPicPr>
          <p:cNvPr id="14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00870" y="3723249"/>
            <a:ext cx="6478060" cy="470653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38200" y="2431981"/>
            <a:ext cx="9774571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Hỗ trợ đa ngôn ngữ và đa cấu trúc cơ sở dữ liệu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Tích hợp ORM (Object Relational Mapping) để tương tác với cơ sở dữ liệu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 Cung cấp các tính năng bảo mật như mã hóa mật khẩu và xác thực người dùng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Cung cấp tính năng routing, middleware và controller để quản lý các yêu cầu HTTP  Cung cấp một hệ thống template đơn giản và dễ sử dụng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Cung cấp các tính năng khác như gửi email, lập lịch, xử lý tác vụ đồng thời và truy vấn API.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Laravel cũng có một cộng đồng phát triển mạnh mẽ và cung cấp nhiều tài liệu và hướng dẫn cho các nhà phát triển mới bắt đầu.   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63400" y="3022268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lear Sans Regular" panose="020B0604020202020204" charset="0"/>
                <a:cs typeface="Clear Sans Regular" panose="020B0604020202020204" charset="0"/>
              </a:rPr>
              <a:t>framework php laravel </a:t>
            </a:r>
            <a:endParaRPr lang="vi-VN" sz="3600">
              <a:latin typeface="Clear Sans Regular" panose="020B0604020202020204" charset="0"/>
              <a:cs typeface="Clear Sans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7400" y="2552700"/>
            <a:ext cx="8141252" cy="545521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85742"/>
            <a:ext cx="1105551" cy="1105551"/>
            <a:chOff x="0" y="0"/>
            <a:chExt cx="1474068" cy="14740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358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9200" y="2362530"/>
            <a:ext cx="79248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Thiết kế và quản lý các cơ sở dữ liệu MySQL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Tạo bảng, chỉ mục, khóa ngoại và các đối tượng cơ sở dữ liệu khác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Xây dựng và thực thi các truy vấn SQL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Hỗ trợ cho việc sao lưu và phục hồi dữ liệu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Phân tích và tối ưu hóa truy vấn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  <a:p>
            <a:pPr marL="457200" lvl="0" indent="-457200" fontAlgn="base">
              <a:buFont typeface="Arial" panose="020B0604020202020204" pitchFamily="34" charset="0"/>
              <a:buChar char="•"/>
            </a:pPr>
            <a:r>
              <a:rPr lang="en-US" sz="3300">
                <a:latin typeface="Clear Sans Regular" panose="020B0604020202020204" charset="0"/>
                <a:cs typeface="Clear Sans Regular" panose="020B0604020202020204" charset="0"/>
              </a:rPr>
              <a:t>Thực hiện đồ họa tương tác với cơ sở dữ liệu, bao gồm tạo biểu đồ ER và quan hệ giữa các bảng dữ liệu. </a:t>
            </a:r>
            <a:endParaRPr lang="vi-VN" sz="3300">
              <a:latin typeface="Clear Sans Regular" panose="020B0604020202020204" charset="0"/>
              <a:cs typeface="Clear Sans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392" r="8392"/>
          <a:stretch>
            <a:fillRect/>
          </a:stretch>
        </p:blipFill>
        <p:spPr>
          <a:xfrm>
            <a:off x="0" y="5289856"/>
            <a:ext cx="5130577" cy="513057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65289" y="4061081"/>
            <a:ext cx="14180289" cy="2164839"/>
            <a:chOff x="0" y="0"/>
            <a:chExt cx="18907051" cy="28864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233"/>
              <a:ext cx="18907051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Phân</a:t>
              </a:r>
              <a:r>
                <a:rPr lang="en-US" sz="900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tích</a:t>
              </a:r>
              <a:r>
                <a:rPr lang="en-US" sz="900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thiết</a:t>
              </a:r>
              <a:r>
                <a:rPr lang="en-US" sz="900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kế</a:t>
              </a:r>
              <a:r>
                <a:rPr lang="en-US" sz="900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hệ</a:t>
              </a:r>
              <a:r>
                <a:rPr lang="en-US" sz="900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err="1">
                  <a:solidFill>
                    <a:srgbClr val="000000"/>
                  </a:solidFill>
                  <a:latin typeface="Baloo"/>
                </a:rPr>
                <a:t>thống</a:t>
              </a:r>
              <a:endParaRPr lang="en-US" sz="900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91127"/>
              <a:ext cx="18907051" cy="66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24007" y="1717273"/>
            <a:ext cx="1816340" cy="1826502"/>
            <a:chOff x="0" y="0"/>
            <a:chExt cx="2421786" cy="243533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21786" cy="243533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66455"/>
              <a:ext cx="2421786" cy="2234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9380" u="sng">
                  <a:solidFill>
                    <a:srgbClr val="FFFAEF"/>
                  </a:solidFill>
                  <a:latin typeface="Baloo"/>
                  <a:hlinkClick r:id="rId3" action="ppaction://hlinksldjump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94484" y="-655110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85547" y="2752521"/>
            <a:ext cx="15473753" cy="61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3724" err="1">
                <a:solidFill>
                  <a:srgbClr val="000000"/>
                </a:solidFill>
                <a:latin typeface="Muli Regular Bold"/>
              </a:rPr>
              <a:t>Các</a:t>
            </a:r>
            <a:r>
              <a:rPr lang="en-US" sz="3724">
                <a:solidFill>
                  <a:srgbClr val="000000"/>
                </a:solidFill>
                <a:latin typeface="Muli Regular Bold"/>
              </a:rPr>
              <a:t> actors </a:t>
            </a:r>
            <a:r>
              <a:rPr lang="en-US" sz="3724" err="1">
                <a:solidFill>
                  <a:srgbClr val="000000"/>
                </a:solidFill>
                <a:latin typeface="Muli Regular Bold"/>
              </a:rPr>
              <a:t>của</a:t>
            </a:r>
            <a:r>
              <a:rPr lang="en-US" sz="3724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err="1">
                <a:solidFill>
                  <a:srgbClr val="000000"/>
                </a:solidFill>
                <a:latin typeface="Muli Regular Bold"/>
              </a:rPr>
              <a:t>hệ</a:t>
            </a:r>
            <a:r>
              <a:rPr lang="en-US" sz="3724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err="1">
                <a:solidFill>
                  <a:srgbClr val="000000"/>
                </a:solidFill>
                <a:latin typeface="Muli Regular Bold"/>
              </a:rPr>
              <a:t>thống</a:t>
            </a:r>
            <a:r>
              <a:rPr lang="en-US" sz="3724">
                <a:solidFill>
                  <a:srgbClr val="000000"/>
                </a:solidFill>
                <a:latin typeface="Muli Regular Bold"/>
              </a:rPr>
              <a:t>:</a:t>
            </a:r>
          </a:p>
          <a:p>
            <a:pPr>
              <a:lnSpc>
                <a:spcPts val="4812"/>
              </a:lnSpc>
            </a:pPr>
            <a:r>
              <a:rPr lang="en-US" sz="3125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err="1">
                <a:solidFill>
                  <a:srgbClr val="000000"/>
                </a:solidFill>
                <a:latin typeface="Muli Regular Bold"/>
              </a:rPr>
              <a:t>Khách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kí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err="1">
                <a:solidFill>
                  <a:srgbClr val="000000"/>
                </a:solidFill>
                <a:latin typeface="Muli Regular Bold"/>
              </a:rPr>
              <a:t>Thành</a:t>
            </a:r>
            <a:r>
              <a:rPr lang="en-US" sz="3125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giỏ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lịch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quên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toán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đánh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giá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err="1">
                <a:solidFill>
                  <a:srgbClr val="000000"/>
                </a:solidFill>
                <a:latin typeface="Muli Regular Bold"/>
              </a:rPr>
              <a:t>Nhân</a:t>
            </a:r>
            <a:r>
              <a:rPr lang="en-US" sz="3125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tài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khoản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thành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>
                <a:solidFill>
                  <a:srgbClr val="000000"/>
                </a:solidFill>
                <a:latin typeface="Muli Regular Bold"/>
              </a:rPr>
              <a:t>Admin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website,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err="1">
                <a:solidFill>
                  <a:srgbClr val="000000"/>
                </a:solidFill>
                <a:latin typeface="Muli Regular"/>
              </a:rPr>
              <a:t>khẩu</a:t>
            </a:r>
            <a:endParaRPr lang="en-US" sz="3125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33131" y="1028700"/>
            <a:ext cx="8578586" cy="1309653"/>
            <a:chOff x="0" y="0"/>
            <a:chExt cx="11438115" cy="17462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561"/>
              <a:ext cx="11438115" cy="110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3"/>
                </a:lnSpc>
              </a:pPr>
              <a:r>
                <a:rPr lang="en-US" sz="5444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3318"/>
              <a:ext cx="11438115" cy="39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385" y="785811"/>
            <a:ext cx="1251808" cy="1258034"/>
            <a:chOff x="0" y="0"/>
            <a:chExt cx="1669078" cy="167737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69078" cy="167737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4165"/>
              <a:ext cx="1669078" cy="154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149"/>
                </a:lnSpc>
                <a:spcBef>
                  <a:spcPct val="0"/>
                </a:spcBef>
              </a:pPr>
              <a:r>
                <a:rPr lang="en-US" sz="6464" u="sng">
                  <a:solidFill>
                    <a:srgbClr val="FFFAEF"/>
                  </a:solidFill>
                  <a:latin typeface="Baloo"/>
                  <a:hlinkClick r:id="rId2" action="ppaction://hlinksldjump"/>
                </a:rPr>
                <a:t>3</a:t>
              </a:r>
            </a:p>
          </p:txBody>
        </p:sp>
      </p:grpSp>
      <p:pic>
        <p:nvPicPr>
          <p:cNvPr id="16" name="Picture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31152" y="201350"/>
            <a:ext cx="9024269" cy="9884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770448"/>
            <a:ext cx="5269530" cy="115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>
                <a:solidFill>
                  <a:srgbClr val="000000"/>
                </a:solidFill>
                <a:latin typeface="Clear Sans Regular Bold"/>
              </a:rPr>
              <a:t>Sơ đồ Use case tổng quát của khách và thành viên</a:t>
            </a:r>
          </a:p>
        </p:txBody>
      </p:sp>
      <p:pic>
        <p:nvPicPr>
          <p:cNvPr id="4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869</Words>
  <Application>Microsoft Office PowerPoint</Application>
  <PresentationFormat>Custom</PresentationFormat>
  <Paragraphs>80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Calistoga</vt:lpstr>
      <vt:lpstr>Muli Regular Bold</vt:lpstr>
      <vt:lpstr>Clear Sans Regular Bold</vt:lpstr>
      <vt:lpstr>Calibri</vt:lpstr>
      <vt:lpstr>Baloo</vt:lpstr>
      <vt:lpstr>Arial</vt:lpstr>
      <vt:lpstr>Clear Sans Regular</vt:lpstr>
      <vt:lpstr>Calistoga Bold</vt:lpstr>
      <vt:lpstr>Baloo Bold</vt:lpstr>
      <vt:lpstr>Noto Sans Bold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TTTN_HOANHNGUYEN_LEHUUPHUOC</dc:title>
  <cp:lastModifiedBy>NGUYỄN VIẾT TRƯỜNG</cp:lastModifiedBy>
  <cp:revision>23</cp:revision>
  <dcterms:created xsi:type="dcterms:W3CDTF">2006-08-16T00:00:00Z</dcterms:created>
  <dcterms:modified xsi:type="dcterms:W3CDTF">2023-05-30T04:53:45Z</dcterms:modified>
  <dc:identifier>DAFhG3ALRKA</dc:identifier>
</cp:coreProperties>
</file>